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DFDE9-FB45-423A-BDD6-A6C956E3C0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869315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F19C0-ACDB-48F7-8063-D6601AE35EC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5453834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1BE6-FF3C-4532-B712-64E4EF3475F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453482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C5D1C-067E-437D-B87D-F350E2694DC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673326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82BCF-CE36-4CD8-BC0B-431DC7AF232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81951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53B76-A8C0-42A0-8C5A-2597217A9C9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676212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D86C5-BA8E-447F-BAE6-5F65D6931EC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156105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7FDD9-8069-4002-8C76-5467E0B2C76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116179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653D7-B6C1-450F-9227-9600AC97A7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048099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6C65E-29E1-4272-A72E-48A8280095D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44108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160C5-9029-4EA7-8838-B49346970D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829305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nl-NL"/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F687152C-6847-463A-9049-F1E1A25441D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tT4rIUTqT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nl-NL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www.youtube.com/watch?v=9tT4rIUTqTA</a:t>
            </a:r>
            <a:endParaRPr lang="nl-NL" dirty="0" smtClean="0"/>
          </a:p>
          <a:p>
            <a:pPr marL="0" indent="0" eaLnBrk="1" hangingPunct="1">
              <a:buNone/>
              <a:defRPr/>
            </a:pPr>
            <a:endParaRPr lang="nl-NL" dirty="0"/>
          </a:p>
          <a:p>
            <a:pPr marL="0" indent="0" eaLnBrk="1" hangingPunct="1">
              <a:buNone/>
              <a:defRPr/>
            </a:pPr>
            <a:endParaRPr lang="nl-NL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nl-NL" dirty="0" smtClean="0"/>
              <a:t>Verantwoordelijkheid ligt bij werkgever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Rol voor de medewerker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Rol voor leidinggevende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Rol voor OR (instemmingsrecht)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Toezicht vanuit arbeidsinspectie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Doel is ongevallen en ziekte door werk voorkomen</a:t>
            </a:r>
          </a:p>
        </p:txBody>
      </p:sp>
    </p:spTree>
    <p:extLst>
      <p:ext uri="{BB962C8B-B14F-4D97-AF65-F5344CB8AC3E}">
        <p14:creationId xmlns:p14="http://schemas.microsoft.com/office/powerpoint/2010/main" val="228706636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nl-NL" dirty="0" smtClean="0"/>
              <a:t>Onderdelen zijn gezondheid en veiligheid.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Welzijn niet meer wettelijk opgenomen, wel onderdeel.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Aanpak ARBO bij bron.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Pas daarna beschermende kleding.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Kaderwet ( raamwet 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Beleid : werkgevers, wel personeel er bij betrekken (OR)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Werkgever : RIA + Plan van Aanpak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Leidinggevende : informeren en beleid uitvoeren ( aanspreken )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Arbeidsinspectie : toezicht op arbowet + arbeidstijden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Werknemer : veilig werken, aanwijzingen opvolgen, informeren en kleding.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nl-NL" sz="2400" smtClean="0"/>
              <a:t>Let op : meerdere afdelingen? Meerdere aanpakken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effectLst/>
              </a:rPr>
              <a:t>Taak Arbo dienst :</a:t>
            </a:r>
          </a:p>
          <a:p>
            <a:r>
              <a:rPr lang="nl-NL" sz="1800" dirty="0" smtClean="0">
                <a:effectLst/>
              </a:rPr>
              <a:t>ondersteunen </a:t>
            </a:r>
            <a:r>
              <a:rPr lang="nl-NL" sz="1800" dirty="0">
                <a:effectLst/>
              </a:rPr>
              <a:t>en adviseren werkgevers op het gebied van ziekteverzuim en arbeidsomstandighedenbeleid. </a:t>
            </a:r>
            <a:endParaRPr lang="nl-NL" sz="1800" dirty="0" smtClean="0">
              <a:effectLst/>
            </a:endParaRPr>
          </a:p>
          <a:p>
            <a:r>
              <a:rPr lang="nl-NL" sz="1800" dirty="0" smtClean="0">
                <a:effectLst/>
              </a:rPr>
              <a:t>Werkgevers </a:t>
            </a:r>
            <a:r>
              <a:rPr lang="nl-NL" sz="1800" dirty="0">
                <a:effectLst/>
              </a:rPr>
              <a:t>zijn verplicht een </a:t>
            </a:r>
            <a:r>
              <a:rPr lang="nl-NL" sz="1800" dirty="0" err="1">
                <a:effectLst/>
              </a:rPr>
              <a:t>Arbo-dienst</a:t>
            </a:r>
            <a:r>
              <a:rPr lang="nl-NL" sz="1800" dirty="0">
                <a:effectLst/>
              </a:rPr>
              <a:t> in te schakelen. </a:t>
            </a:r>
            <a:r>
              <a:rPr lang="nl-NL" sz="1800" dirty="0" smtClean="0">
                <a:effectLst/>
              </a:rPr>
              <a:t>( extern of intern ). </a:t>
            </a:r>
            <a:endParaRPr lang="nl-NL" sz="1800" dirty="0">
              <a:effectLst/>
            </a:endParaRPr>
          </a:p>
          <a:p>
            <a:r>
              <a:rPr lang="nl-NL" sz="2000" dirty="0" smtClean="0">
                <a:effectLst/>
              </a:rPr>
              <a:t>Verplicht via ARBO dienst :</a:t>
            </a:r>
          </a:p>
          <a:p>
            <a:pPr>
              <a:buFont typeface="Arial" pitchFamily="34" charset="0"/>
              <a:buChar char="•"/>
            </a:pPr>
            <a:r>
              <a:rPr lang="nl-NL" sz="1600" dirty="0" smtClean="0">
                <a:effectLst/>
              </a:rPr>
              <a:t>Het </a:t>
            </a:r>
            <a:r>
              <a:rPr lang="nl-NL" sz="1600" dirty="0">
                <a:effectLst/>
              </a:rPr>
              <a:t>periodiek opstellen van een Risico Inventarisatie en Evaluatie en het bijbehorende plan van aanpak</a:t>
            </a:r>
            <a:r>
              <a:rPr lang="nl-NL" sz="1600" dirty="0" smtClean="0">
                <a:effectLst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nl-NL" sz="1600" dirty="0" smtClean="0">
                <a:effectLst/>
              </a:rPr>
              <a:t>Het </a:t>
            </a:r>
            <a:r>
              <a:rPr lang="nl-NL" sz="1600" dirty="0">
                <a:effectLst/>
              </a:rPr>
              <a:t>aanbieden van een arbeidsomstandighedenspreekuur</a:t>
            </a:r>
            <a:r>
              <a:rPr lang="nl-NL" sz="1600" dirty="0" smtClean="0">
                <a:effectLst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nl-NL" sz="1600" dirty="0" smtClean="0">
                <a:effectLst/>
              </a:rPr>
              <a:t>Het </a:t>
            </a:r>
            <a:r>
              <a:rPr lang="nl-NL" sz="1600" dirty="0">
                <a:effectLst/>
              </a:rPr>
              <a:t>aanbieden van een periodiek arbeidsgezondheidskundig onderzoek</a:t>
            </a:r>
            <a:r>
              <a:rPr lang="nl-NL" sz="1600" dirty="0" smtClean="0">
                <a:effectLst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nl-NL" sz="1600" dirty="0" smtClean="0">
                <a:effectLst/>
              </a:rPr>
              <a:t>Verzuimbegeleiding</a:t>
            </a:r>
            <a:r>
              <a:rPr lang="nl-NL" sz="1600" dirty="0">
                <a:effectLst/>
              </a:rPr>
              <a:t>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endParaRPr lang="nl-NL" dirty="0" smtClean="0"/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Mag intern worden geregeld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Wel gecertificeerde bedrijfsarts (Wet Portwachter )</a:t>
            </a:r>
          </a:p>
          <a:p>
            <a:pPr eaLnBrk="1" hangingPunct="1">
              <a:buFontTx/>
              <a:buChar char="•"/>
              <a:defRPr/>
            </a:pPr>
            <a:r>
              <a:rPr lang="nl-NL" dirty="0" smtClean="0"/>
              <a:t>RI&amp; E : gericht op welzijn, gezondheid en veiligheid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mtClean="0"/>
              <a:t>ARBO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nl-NL" dirty="0" smtClean="0"/>
              <a:t>Oorzaken ongevallen ( </a:t>
            </a:r>
            <a:r>
              <a:rPr lang="nl-NL" dirty="0" err="1" smtClean="0"/>
              <a:t>szw</a:t>
            </a:r>
            <a:r>
              <a:rPr lang="nl-NL" dirty="0" smtClean="0"/>
              <a:t> )</a:t>
            </a:r>
          </a:p>
          <a:p>
            <a:r>
              <a:rPr lang="nl-NL" sz="2800" dirty="0"/>
              <a:t>gebrek aan kennis en ervaring</a:t>
            </a:r>
          </a:p>
          <a:p>
            <a:r>
              <a:rPr lang="nl-NL" sz="2800" dirty="0"/>
              <a:t>onderschatting van de risico's</a:t>
            </a:r>
          </a:p>
          <a:p>
            <a:r>
              <a:rPr lang="nl-NL" sz="2800" dirty="0"/>
              <a:t>stress en vermoeidheid</a:t>
            </a:r>
          </a:p>
          <a:p>
            <a:r>
              <a:rPr lang="nl-NL" sz="2800" dirty="0"/>
              <a:t>onvoldoende motivatie</a:t>
            </a:r>
          </a:p>
          <a:p>
            <a:r>
              <a:rPr lang="nl-NL" sz="2800" dirty="0"/>
              <a:t>het werken met onjuiste apparatuur en gereedschappen</a:t>
            </a:r>
          </a:p>
          <a:p>
            <a:r>
              <a:rPr lang="nl-NL" sz="2800" dirty="0"/>
              <a:t>verkeerde werkmethoden volgen</a:t>
            </a:r>
          </a:p>
          <a:p>
            <a:pPr marL="0" indent="0" eaLnBrk="1" hangingPunct="1">
              <a:buNone/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5462980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orstel">
  <a:themeElements>
    <a:clrScheme name="Voorste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Voors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oorste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ste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ste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ste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ste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orste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orste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orste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72</TotalTime>
  <Words>241</Words>
  <Application>Microsoft Office PowerPoint</Application>
  <PresentationFormat>Diavoorstelling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Voorstel</vt:lpstr>
      <vt:lpstr>ARBO</vt:lpstr>
      <vt:lpstr>ARBO</vt:lpstr>
      <vt:lpstr>ARBO</vt:lpstr>
      <vt:lpstr>ARBO</vt:lpstr>
      <vt:lpstr>ARBO</vt:lpstr>
      <vt:lpstr>ARBO</vt:lpstr>
      <vt:lpstr>ARBO</vt:lpstr>
      <vt:lpstr>ARBO</vt:lpstr>
    </vt:vector>
  </TitlesOfParts>
  <Company>Da Vinci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ARBO</dc:title>
  <dc:creator>van der Steen</dc:creator>
  <cp:lastModifiedBy>Johan van der Steen</cp:lastModifiedBy>
  <cp:revision>6</cp:revision>
  <dcterms:created xsi:type="dcterms:W3CDTF">2009-03-16T16:04:13Z</dcterms:created>
  <dcterms:modified xsi:type="dcterms:W3CDTF">2014-08-25T12:09:49Z</dcterms:modified>
</cp:coreProperties>
</file>